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7" r:id="rId4"/>
    <p:sldId id="258" r:id="rId5"/>
    <p:sldId id="277" r:id="rId6"/>
    <p:sldId id="285" r:id="rId7"/>
    <p:sldId id="281" r:id="rId8"/>
    <p:sldId id="282" r:id="rId9"/>
    <p:sldId id="286" r:id="rId10"/>
    <p:sldId id="287" r:id="rId11"/>
    <p:sldId id="288" r:id="rId12"/>
    <p:sldId id="289" r:id="rId13"/>
    <p:sldId id="290" r:id="rId14"/>
    <p:sldId id="291" r:id="rId15"/>
    <p:sldId id="27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 远航" initials="刘" lastIdx="1" clrIdx="0">
    <p:extLst>
      <p:ext uri="{19B8F6BF-5375-455C-9EA6-DF929625EA0E}">
        <p15:presenceInfo xmlns="" xmlns:p15="http://schemas.microsoft.com/office/powerpoint/2012/main" userId="22a25c305eed64c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-528" y="-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A676F8B-39AA-4654-8337-A056D39C06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68E28ECF-0C88-48E9-9B58-23F14066E9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349ED015-A937-467E-9B16-48B165396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FB535F9D-2F36-4861-872F-023D69E94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E9D77002-1EB8-433F-9B37-B5D9A66BB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59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9DC6A5F-3E07-4AB3-8B3C-0D7067C13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42658AB4-03E2-4909-90E5-7839DE8D3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A68B76CB-66FE-455A-A5EA-7C8AA1D10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5693637D-3573-4D6D-9D27-39CD2A22C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06E0EBB8-85F3-409A-B0E5-D998693D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6584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4AF8231D-05DA-440E-8975-671FEED6C7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05E5D818-8FF1-4B13-A548-99F14C25E2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BDF522BF-040C-4A34-A1C0-275D33EF9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36287DC5-EC7F-4469-81CB-DEA73CB40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728E5731-BF60-4220-BD25-2FC72C647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968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433B46F-E015-449F-9ABA-BE6241268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3798BE9F-032F-4A64-B81D-2D2F24760C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E058CC1E-9D7D-4C78-946F-13567BF6A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8AAC122F-3273-432B-90A4-B2BD0FCF1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F568F8BD-7B9D-4566-9104-4EE5831F2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023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AAB735B-3128-4B53-AA95-7D84305EF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494905F4-A009-46F8-8373-BEC2246AF9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3977D346-B8D6-4A95-91A9-C99230E55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1E9D26A-6624-46DE-A940-96D620DE4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DA3576DC-0125-48A3-AE10-388CB70D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724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F75E71D-41C6-4C9E-B63E-D6E3AF15F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E7D6D71E-1485-4ACC-A192-B66E87512F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4AC1BBF2-B336-41BE-8785-59BA96A5D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109B1619-8707-46BB-A003-AA9B7D0C1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52974B50-F90A-4CE3-9E35-7000546C4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ABA5758E-E83D-4B96-A28F-D8326110E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313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502C4ED6-44DD-4871-B5FD-AB95D7A92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2D823560-53ED-44DF-A846-B8D992FBEA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E6733FB5-6B34-42F7-BAE1-6039532799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BB4B2E8E-6CBD-44F0-89FC-E3A7A624B2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6C02089E-EC85-43E7-8D8A-05474410A6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C740BA73-CD08-48E4-9DF1-E8111CF28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72A8DA15-6900-4CA3-B357-A580A0A58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D3CA23EE-AF4A-453A-BFBE-977CFF52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838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7536269-EE0D-4CA3-9950-2B358FA74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A3BA5948-7DBF-42C4-A05E-589013220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AA76FD53-DA0F-4BE0-A052-4E7A1D68C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C0BCF2CD-28B9-4413-862E-388E93A00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025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168FEB2B-0E40-40A4-97D3-40F1E1281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7636D2E5-BBD2-4B50-B6BC-EA88E2B68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729DF6CD-0BB1-41D8-B0C3-C4BB228F6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290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F72B152-5A20-4032-925E-F86B3A68C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D7FFB4A7-8819-450E-8B13-6CFFE53E3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275AC183-CA8B-42C9-A69D-F5B49BC69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734F2C05-6117-431D-9619-CFC157F46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B3202BB0-2743-4782-9770-4298AE541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7C745532-D6D2-4FF4-AB34-101EEFD98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87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C537625-E8E2-42DF-ADF8-E590A540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7FD6E3E6-7D61-4088-B1CC-4A4FC32065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5B654354-8299-4B08-B0E3-6B93138FE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10B5DB1F-9149-4AEC-AC15-1408C3268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733EAE3E-0C32-49D3-B24C-B0B3B9C2B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58B1DCB0-B636-4464-A1D2-26FCE3348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20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37CF593A-56CC-4CAB-951B-B12331D4D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3647AC25-B735-42EC-9896-DDED92A23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488E664B-3611-41A6-AD46-C57C6D56F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46D46F-1530-4A48-8F78-5914E45E556A}" type="datetimeFigureOut">
              <a:rPr lang="zh-CN" altLang="en-US" smtClean="0"/>
              <a:t>2020/10/22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091CFC38-1E7A-4F7A-B7D2-73B2296D89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AAC63182-C104-4E3D-8DDE-B53490E3F5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C768A-8ACF-4561-820E-73B0CC8C53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55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="" xmlns:a16="http://schemas.microsoft.com/office/drawing/2014/main" id="{13CCB7EC-1DF4-49A8-AA41-EEEBEF72E125}"/>
              </a:ext>
            </a:extLst>
          </p:cNvPr>
          <p:cNvSpPr/>
          <p:nvPr/>
        </p:nvSpPr>
        <p:spPr>
          <a:xfrm>
            <a:off x="-2" y="1113984"/>
            <a:ext cx="12192000" cy="4596938"/>
          </a:xfrm>
          <a:prstGeom prst="rect">
            <a:avLst/>
          </a:prstGeom>
          <a:solidFill>
            <a:srgbClr val="193F6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5" name="直接连接符 4">
            <a:extLst>
              <a:ext uri="{FF2B5EF4-FFF2-40B4-BE49-F238E27FC236}">
                <a16:creationId xmlns="" xmlns:a16="http://schemas.microsoft.com/office/drawing/2014/main" id="{DD0093CE-1E42-4722-8F72-29C9A7695159}"/>
              </a:ext>
            </a:extLst>
          </p:cNvPr>
          <p:cNvCxnSpPr>
            <a:cxnSpLocks/>
          </p:cNvCxnSpPr>
          <p:nvPr/>
        </p:nvCxnSpPr>
        <p:spPr>
          <a:xfrm>
            <a:off x="0" y="1257086"/>
            <a:ext cx="12192000" cy="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="" xmlns:a16="http://schemas.microsoft.com/office/drawing/2014/main" id="{51C2456F-A4F8-426A-86E7-8E471A7BB388}"/>
              </a:ext>
            </a:extLst>
          </p:cNvPr>
          <p:cNvCxnSpPr>
            <a:cxnSpLocks/>
          </p:cNvCxnSpPr>
          <p:nvPr/>
        </p:nvCxnSpPr>
        <p:spPr>
          <a:xfrm>
            <a:off x="0" y="5589588"/>
            <a:ext cx="12192000" cy="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3FE5FAFF-DF77-499D-B3BA-1493C11B45E3}"/>
              </a:ext>
            </a:extLst>
          </p:cNvPr>
          <p:cNvSpPr txBox="1"/>
          <p:nvPr/>
        </p:nvSpPr>
        <p:spPr>
          <a:xfrm>
            <a:off x="2147116" y="3024156"/>
            <a:ext cx="7506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chemeClr val="bg1"/>
                </a:solidFill>
              </a:rPr>
              <a:t>高校二手书交易</a:t>
            </a:r>
            <a:r>
              <a:rPr lang="en-US" altLang="zh-CN" sz="3600" b="1" dirty="0" smtClean="0">
                <a:solidFill>
                  <a:schemeClr val="bg1"/>
                </a:solidFill>
              </a:rPr>
              <a:t>app</a:t>
            </a:r>
            <a:r>
              <a:rPr lang="zh-CN" altLang="en-US" sz="3600" b="1" dirty="0" smtClean="0">
                <a:solidFill>
                  <a:schemeClr val="bg1"/>
                </a:solidFill>
              </a:rPr>
              <a:t>开发初步方案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40BD0D35-E19C-42E4-9652-C5AD2D259F81}"/>
              </a:ext>
            </a:extLst>
          </p:cNvPr>
          <p:cNvSpPr/>
          <p:nvPr/>
        </p:nvSpPr>
        <p:spPr>
          <a:xfrm>
            <a:off x="0" y="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F00DDEAB-F043-4D23-8CA6-663877C77EBE}"/>
              </a:ext>
            </a:extLst>
          </p:cNvPr>
          <p:cNvSpPr/>
          <p:nvPr/>
        </p:nvSpPr>
        <p:spPr>
          <a:xfrm>
            <a:off x="0" y="6750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295D93A4-C956-49E0-A27C-A7D3D00FE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51" y="314667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737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  <p:bldP spid="13" grpId="0" animBg="1"/>
      <p:bldP spid="1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025" y="1296133"/>
            <a:ext cx="7026152" cy="1677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CC10540-6834-47E3-A3CC-B163EC64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158" y="480733"/>
            <a:ext cx="7800109" cy="840221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                     </a:t>
            </a:r>
            <a:r>
              <a:rPr lang="zh-CN" altLang="en-US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技术解决方案</a:t>
            </a:r>
            <a:r>
              <a:rPr lang="zh-CN" altLang="en-US" sz="4400" dirty="0">
                <a:solidFill>
                  <a:srgbClr val="00B0F0"/>
                </a:solidFill>
              </a:rPr>
              <a:t/>
            </a:r>
            <a:br>
              <a:rPr lang="zh-CN" altLang="en-US" sz="4400" dirty="0">
                <a:solidFill>
                  <a:srgbClr val="00B0F0"/>
                </a:solidFill>
              </a:rPr>
            </a:b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0E9E5C13-4A18-4E76-898F-4888CE284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589" y="1196667"/>
            <a:ext cx="10910455" cy="56200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总体架构</a:t>
            </a:r>
            <a:r>
              <a:rPr lang="en-US" altLang="zh-CN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——C/S</a:t>
            </a:r>
            <a:r>
              <a:rPr lang="zh-CN" altLang="en-US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模式</a:t>
            </a:r>
            <a:endParaRPr lang="en-US" altLang="zh-CN" sz="1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altLang="zh-CN" sz="1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前端架构</a:t>
            </a:r>
            <a:endParaRPr lang="en-US" altLang="zh-CN" sz="1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Font typeface="Wingdings" pitchFamily="2" charset="2"/>
              <a:buChar char="u"/>
            </a:pPr>
            <a:r>
              <a:rPr lang="zh-CN" altLang="en-US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以先实现，再解耦为原则。尝试使用</a:t>
            </a:r>
            <a:r>
              <a:rPr lang="en-US" altLang="zh-CN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MVVM</a:t>
            </a:r>
            <a:r>
              <a:rPr lang="zh-CN" altLang="en-US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模式 </a:t>
            </a:r>
            <a:endParaRPr lang="en-US" altLang="zh-CN" sz="1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Font typeface="Wingdings" pitchFamily="2" charset="2"/>
              <a:buChar char="u"/>
            </a:pPr>
            <a:r>
              <a:rPr lang="zh-CN" altLang="en-US" sz="1800" dirty="0">
                <a:latin typeface="宋体" panose="02010600030101010101" pitchFamily="2" charset="-122"/>
                <a:ea typeface="宋体" panose="02010600030101010101" pitchFamily="2" charset="-122"/>
              </a:rPr>
              <a:t>使用</a:t>
            </a:r>
            <a:r>
              <a:rPr lang="en-US" altLang="zh-CN" sz="1800" dirty="0" err="1">
                <a:latin typeface="宋体" panose="02010600030101010101" pitchFamily="2" charset="-122"/>
                <a:ea typeface="宋体" panose="02010600030101010101" pitchFamily="2" charset="-122"/>
              </a:rPr>
              <a:t>okhttp</a:t>
            </a:r>
            <a:r>
              <a:rPr lang="zh-CN" altLang="en-US" sz="180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retrofit</a:t>
            </a:r>
            <a:r>
              <a:rPr lang="zh-CN" altLang="en-US" sz="1800" dirty="0">
                <a:latin typeface="宋体" panose="02010600030101010101" pitchFamily="2" charset="-122"/>
                <a:ea typeface="宋体" panose="02010600030101010101" pitchFamily="2" charset="-122"/>
              </a:rPr>
              <a:t>与服务器通信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sz="1800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  <a: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/>
            </a:r>
            <a:b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1800" b="0" i="0" u="none" strike="noStrike" dirty="0" smtClean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后端架构</a:t>
            </a:r>
            <a:endParaRPr lang="en-US" altLang="zh-CN" sz="1800" dirty="0" smtClean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Font typeface="Wingdings" pitchFamily="2" charset="2"/>
              <a:buChar char="u"/>
            </a:pPr>
            <a:r>
              <a:rPr lang="en-US" altLang="zh-CN" sz="1800" dirty="0" err="1" smtClean="0">
                <a:latin typeface="宋体" panose="02010600030101010101" pitchFamily="2" charset="-122"/>
                <a:ea typeface="宋体" panose="02010600030101010101" pitchFamily="2" charset="-122"/>
              </a:rPr>
              <a:t>Servlet+DAO+html+mysql</a:t>
            </a:r>
            <a:endParaRPr lang="en-US" altLang="zh-CN" sz="18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Font typeface="Wingdings" pitchFamily="2" charset="2"/>
              <a:buChar char="u"/>
            </a:pPr>
            <a:r>
              <a:rPr lang="zh-CN" altLang="en-US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使用</a:t>
            </a:r>
            <a:r>
              <a:rPr lang="en-US" altLang="zh-CN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MVC</a:t>
            </a:r>
            <a:r>
              <a:rPr lang="zh-CN" altLang="en-US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模式</a:t>
            </a:r>
            <a:endParaRPr lang="zh-CN" altLang="en-US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AutoShape 2" descr="https://upload-images.jianshu.io/upload_images/2667543-2f70f417cd78ade5.png?imageMogr2/auto-orient/strip|imageView2/2/format/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585" y="2753482"/>
            <a:ext cx="5152292" cy="3072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292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ED7369CA-AF8E-4F3D-8DB8-6DDF87574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52" t="52563" r="7700" b="-1515"/>
          <a:stretch/>
        </p:blipFill>
        <p:spPr>
          <a:xfrm>
            <a:off x="-860953" y="1113984"/>
            <a:ext cx="13913902" cy="4751038"/>
          </a:xfrm>
          <a:prstGeom prst="rect">
            <a:avLst/>
          </a:prstGeom>
        </p:spPr>
      </p:pic>
      <p:pic>
        <p:nvPicPr>
          <p:cNvPr id="5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CD548C1A-ACC2-4FD5-A35B-369453E0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51" y="314667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="" xmlns:a16="http://schemas.microsoft.com/office/drawing/2014/main" id="{8305C490-CBAE-430E-84B7-87F46AC8082E}"/>
              </a:ext>
            </a:extLst>
          </p:cNvPr>
          <p:cNvSpPr/>
          <p:nvPr/>
        </p:nvSpPr>
        <p:spPr>
          <a:xfrm>
            <a:off x="0" y="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376054F0-3719-4FD5-85E3-FF64A6A1D0F2}"/>
              </a:ext>
            </a:extLst>
          </p:cNvPr>
          <p:cNvSpPr/>
          <p:nvPr/>
        </p:nvSpPr>
        <p:spPr>
          <a:xfrm>
            <a:off x="0" y="6750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98E34D59-0705-49D2-A0BE-26555D3D6606}"/>
              </a:ext>
            </a:extLst>
          </p:cNvPr>
          <p:cNvSpPr/>
          <p:nvPr/>
        </p:nvSpPr>
        <p:spPr>
          <a:xfrm>
            <a:off x="-2" y="1207766"/>
            <a:ext cx="12192000" cy="4596938"/>
          </a:xfrm>
          <a:prstGeom prst="rect">
            <a:avLst/>
          </a:prstGeom>
          <a:solidFill>
            <a:srgbClr val="193F6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9AFF3335-28AC-4F09-BDF6-BBD3B0B84F63}"/>
              </a:ext>
            </a:extLst>
          </p:cNvPr>
          <p:cNvSpPr/>
          <p:nvPr/>
        </p:nvSpPr>
        <p:spPr>
          <a:xfrm>
            <a:off x="2962552" y="2421000"/>
            <a:ext cx="2016000" cy="2016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b="1" dirty="0"/>
              <a:t>5</a:t>
            </a:r>
            <a:endParaRPr lang="zh-CN" altLang="en-US" sz="12000" b="1" dirty="0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5AC63D41-1E87-49CC-9052-43365F8AAF93}"/>
              </a:ext>
            </a:extLst>
          </p:cNvPr>
          <p:cNvSpPr txBox="1"/>
          <p:nvPr/>
        </p:nvSpPr>
        <p:spPr>
          <a:xfrm>
            <a:off x="5039358" y="2575612"/>
            <a:ext cx="2958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chemeClr val="bg1"/>
                </a:solidFill>
              </a:rPr>
              <a:t>第</a:t>
            </a:r>
            <a:r>
              <a:rPr lang="zh-CN" altLang="en-US" sz="5400" b="1" dirty="0">
                <a:solidFill>
                  <a:schemeClr val="bg1"/>
                </a:solidFill>
              </a:rPr>
              <a:t>五</a:t>
            </a:r>
            <a:r>
              <a:rPr lang="zh-CN" altLang="en-US" sz="5400" b="1" dirty="0" smtClean="0">
                <a:solidFill>
                  <a:schemeClr val="bg1"/>
                </a:solidFill>
              </a:rPr>
              <a:t>部分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B79C84CA-3506-471F-8AE2-1564F8621995}"/>
              </a:ext>
            </a:extLst>
          </p:cNvPr>
          <p:cNvSpPr txBox="1"/>
          <p:nvPr/>
        </p:nvSpPr>
        <p:spPr>
          <a:xfrm>
            <a:off x="5039358" y="3653042"/>
            <a:ext cx="5521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 smtClean="0">
                <a:solidFill>
                  <a:srgbClr val="00B0F0"/>
                </a:solidFill>
              </a:rPr>
              <a:t>推广计划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9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250"/>
                            </p:stCondLst>
                            <p:childTnLst>
                              <p:par>
                                <p:cTn id="1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CC10540-6834-47E3-A3CC-B163EC64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3174" y="471940"/>
            <a:ext cx="7800109" cy="840221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                     </a:t>
            </a:r>
            <a:r>
              <a:rPr lang="zh-CN" altLang="en-US" sz="44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推广计划</a:t>
            </a:r>
            <a:r>
              <a:rPr lang="zh-CN" altLang="en-US" sz="4400" dirty="0">
                <a:solidFill>
                  <a:srgbClr val="00B0F0"/>
                </a:solidFill>
              </a:rPr>
              <a:t/>
            </a:r>
            <a:br>
              <a:rPr lang="zh-CN" altLang="en-US" sz="4400" dirty="0">
                <a:solidFill>
                  <a:srgbClr val="00B0F0"/>
                </a:solidFill>
              </a:rPr>
            </a:b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0E9E5C13-4A18-4E76-898F-4888CE284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589" y="1196667"/>
            <a:ext cx="10910455" cy="56200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用户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注册采用邀请制，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前期在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本学院内测使用并收集反馈，根据反馈对</a:t>
            </a:r>
            <a:r>
              <a:rPr lang="en-US" altLang="zh-CN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app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进行完善。并逐步开放注册，期望能在华师内部流行，良好运营。后期，开始在周边高校试运营，期望在不同城市形成可靠的二手书交易圈。 </a:t>
            </a:r>
            <a:endParaRPr lang="zh-CN" alt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088" y="2395538"/>
            <a:ext cx="10029825" cy="2066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6332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ED7369CA-AF8E-4F3D-8DB8-6DDF87574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52" t="52563" r="7700" b="-1515"/>
          <a:stretch/>
        </p:blipFill>
        <p:spPr>
          <a:xfrm>
            <a:off x="-860953" y="1113984"/>
            <a:ext cx="13913902" cy="4751038"/>
          </a:xfrm>
          <a:prstGeom prst="rect">
            <a:avLst/>
          </a:prstGeom>
        </p:spPr>
      </p:pic>
      <p:pic>
        <p:nvPicPr>
          <p:cNvPr id="5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CD548C1A-ACC2-4FD5-A35B-369453E0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51" y="314667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="" xmlns:a16="http://schemas.microsoft.com/office/drawing/2014/main" id="{8305C490-CBAE-430E-84B7-87F46AC8082E}"/>
              </a:ext>
            </a:extLst>
          </p:cNvPr>
          <p:cNvSpPr/>
          <p:nvPr/>
        </p:nvSpPr>
        <p:spPr>
          <a:xfrm>
            <a:off x="0" y="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376054F0-3719-4FD5-85E3-FF64A6A1D0F2}"/>
              </a:ext>
            </a:extLst>
          </p:cNvPr>
          <p:cNvSpPr/>
          <p:nvPr/>
        </p:nvSpPr>
        <p:spPr>
          <a:xfrm>
            <a:off x="0" y="6750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98E34D59-0705-49D2-A0BE-26555D3D6606}"/>
              </a:ext>
            </a:extLst>
          </p:cNvPr>
          <p:cNvSpPr/>
          <p:nvPr/>
        </p:nvSpPr>
        <p:spPr>
          <a:xfrm>
            <a:off x="-2" y="1207766"/>
            <a:ext cx="12192000" cy="4596938"/>
          </a:xfrm>
          <a:prstGeom prst="rect">
            <a:avLst/>
          </a:prstGeom>
          <a:solidFill>
            <a:srgbClr val="193F6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9AFF3335-28AC-4F09-BDF6-BBD3B0B84F63}"/>
              </a:ext>
            </a:extLst>
          </p:cNvPr>
          <p:cNvSpPr/>
          <p:nvPr/>
        </p:nvSpPr>
        <p:spPr>
          <a:xfrm>
            <a:off x="2962552" y="2421000"/>
            <a:ext cx="2016000" cy="2016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b="1" dirty="0"/>
              <a:t>6</a:t>
            </a:r>
            <a:endParaRPr lang="zh-CN" altLang="en-US" sz="12000" b="1" dirty="0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5AC63D41-1E87-49CC-9052-43365F8AAF93}"/>
              </a:ext>
            </a:extLst>
          </p:cNvPr>
          <p:cNvSpPr txBox="1"/>
          <p:nvPr/>
        </p:nvSpPr>
        <p:spPr>
          <a:xfrm>
            <a:off x="5039358" y="2575612"/>
            <a:ext cx="2958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chemeClr val="bg1"/>
                </a:solidFill>
              </a:rPr>
              <a:t>第</a:t>
            </a:r>
            <a:r>
              <a:rPr lang="zh-CN" altLang="en-US" sz="5400" b="1" dirty="0">
                <a:solidFill>
                  <a:schemeClr val="bg1"/>
                </a:solidFill>
              </a:rPr>
              <a:t>六</a:t>
            </a:r>
            <a:r>
              <a:rPr lang="zh-CN" altLang="en-US" sz="5400" b="1" dirty="0" smtClean="0">
                <a:solidFill>
                  <a:schemeClr val="bg1"/>
                </a:solidFill>
              </a:rPr>
              <a:t>部分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B79C84CA-3506-471F-8AE2-1564F8621995}"/>
              </a:ext>
            </a:extLst>
          </p:cNvPr>
          <p:cNvSpPr txBox="1"/>
          <p:nvPr/>
        </p:nvSpPr>
        <p:spPr>
          <a:xfrm>
            <a:off x="5039358" y="3653042"/>
            <a:ext cx="5521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rgbClr val="00B0F0"/>
                </a:solidFill>
              </a:rPr>
              <a:t>运营</a:t>
            </a:r>
            <a:r>
              <a:rPr lang="zh-CN" altLang="en-US" sz="4800" dirty="0" smtClean="0">
                <a:solidFill>
                  <a:srgbClr val="00B0F0"/>
                </a:solidFill>
              </a:rPr>
              <a:t>计划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346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250"/>
                            </p:stCondLst>
                            <p:childTnLst>
                              <p:par>
                                <p:cTn id="1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CC10540-6834-47E3-A3CC-B163EC64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366" y="480733"/>
            <a:ext cx="7800109" cy="840221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                     </a:t>
            </a:r>
            <a:r>
              <a:rPr lang="zh-CN" altLang="en-US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</a:t>
            </a:r>
            <a:r>
              <a:rPr lang="zh-CN" altLang="en-US" sz="44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</a:t>
            </a:r>
            <a:r>
              <a:rPr lang="zh-CN" altLang="en-US" sz="4400" dirty="0">
                <a:solidFill>
                  <a:srgbClr val="00B0F0"/>
                </a:solidFill>
              </a:rPr>
              <a:t/>
            </a:r>
            <a:br>
              <a:rPr lang="zh-CN" altLang="en-US" sz="4400" dirty="0">
                <a:solidFill>
                  <a:srgbClr val="00B0F0"/>
                </a:solidFill>
              </a:rPr>
            </a:b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0E9E5C13-4A18-4E76-898F-4888CE284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589" y="1196667"/>
            <a:ext cx="10910455" cy="56200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产品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对普通用户提供免费服务，商业运营模式如下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endParaRPr lang="en-US" altLang="zh-CN" sz="20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广告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服务。主要广告内容是各大电商的图书推广，本产品根据用户的位置和需求信息对其投放精准的广告投送，并向企业收取一定的广告费用，作为运营用途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0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收取佣金优先推广，支付少量佣金可以增加商品曝光度，满足客户使用钞能力的需求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0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buFont typeface="Wingdings" pitchFamily="2" charset="2"/>
              <a:buChar char="Ø"/>
            </a:pP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品牌</a:t>
            </a:r>
            <a:r>
              <a:rPr lang="zh-CN" altLang="en-US" sz="2000" dirty="0">
                <a:latin typeface="宋体" panose="02010600030101010101" pitchFamily="2" charset="-122"/>
                <a:ea typeface="宋体" panose="02010600030101010101" pitchFamily="2" charset="-122"/>
              </a:rPr>
              <a:t>营收平台发展到一定阶段，可以根据用户需求，出售品牌周边礼品，包括挂件、镜子、印章、文具等文创产品，品牌周边具有特色，且可以伴随平台活动时送出，扩大平台知名度</a:t>
            </a:r>
            <a:r>
              <a:rPr lang="zh-CN" altLang="en-US" sz="20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en-US" altLang="zh-CN" sz="20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1906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FCA4AC27-0984-4AAB-9AFF-1F4CEB7CFF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52" t="52563" r="7700" b="-1515"/>
          <a:stretch/>
        </p:blipFill>
        <p:spPr>
          <a:xfrm>
            <a:off x="-860953" y="1113984"/>
            <a:ext cx="13913902" cy="4630032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="" xmlns:a16="http://schemas.microsoft.com/office/drawing/2014/main" id="{CFEAD955-89E2-4B3C-AC3A-633ED8306E62}"/>
              </a:ext>
            </a:extLst>
          </p:cNvPr>
          <p:cNvSpPr/>
          <p:nvPr/>
        </p:nvSpPr>
        <p:spPr>
          <a:xfrm>
            <a:off x="0" y="1130531"/>
            <a:ext cx="12192000" cy="4596938"/>
          </a:xfrm>
          <a:prstGeom prst="rect">
            <a:avLst/>
          </a:prstGeom>
          <a:solidFill>
            <a:srgbClr val="193F61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4" name="直接连接符 3">
            <a:extLst>
              <a:ext uri="{FF2B5EF4-FFF2-40B4-BE49-F238E27FC236}">
                <a16:creationId xmlns="" xmlns:a16="http://schemas.microsoft.com/office/drawing/2014/main" id="{8E9E9D19-4148-4B85-B249-1E6F7E182D4C}"/>
              </a:ext>
            </a:extLst>
          </p:cNvPr>
          <p:cNvCxnSpPr>
            <a:cxnSpLocks/>
          </p:cNvCxnSpPr>
          <p:nvPr/>
        </p:nvCxnSpPr>
        <p:spPr>
          <a:xfrm>
            <a:off x="0" y="1257086"/>
            <a:ext cx="12192000" cy="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>
            <a:extLst>
              <a:ext uri="{FF2B5EF4-FFF2-40B4-BE49-F238E27FC236}">
                <a16:creationId xmlns="" xmlns:a16="http://schemas.microsoft.com/office/drawing/2014/main" id="{E9516988-DB6E-4A16-A673-985FC4C99E48}"/>
              </a:ext>
            </a:extLst>
          </p:cNvPr>
          <p:cNvCxnSpPr>
            <a:cxnSpLocks/>
          </p:cNvCxnSpPr>
          <p:nvPr/>
        </p:nvCxnSpPr>
        <p:spPr>
          <a:xfrm>
            <a:off x="0" y="5589588"/>
            <a:ext cx="12192000" cy="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C79908FB-3FC6-486A-AE71-2BBE8C045C3F}"/>
              </a:ext>
            </a:extLst>
          </p:cNvPr>
          <p:cNvSpPr txBox="1"/>
          <p:nvPr/>
        </p:nvSpPr>
        <p:spPr>
          <a:xfrm>
            <a:off x="2740149" y="1988716"/>
            <a:ext cx="671169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500" b="1" spc="600" dirty="0">
                <a:solidFill>
                  <a:schemeClr val="bg1"/>
                </a:solidFill>
              </a:rPr>
              <a:t>感谢聆听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EB16BF18-16CF-4238-9552-B2B1F03667F0}"/>
              </a:ext>
            </a:extLst>
          </p:cNvPr>
          <p:cNvSpPr/>
          <p:nvPr/>
        </p:nvSpPr>
        <p:spPr>
          <a:xfrm>
            <a:off x="-2" y="-54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C84844FF-6423-4496-B228-9F9CAA30A4A9}"/>
              </a:ext>
            </a:extLst>
          </p:cNvPr>
          <p:cNvSpPr/>
          <p:nvPr/>
        </p:nvSpPr>
        <p:spPr>
          <a:xfrm>
            <a:off x="0" y="6750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CFA68A21-671A-4B69-A6FF-A94546AF1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51" y="314667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99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10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FD31F453-2CE1-432C-9D78-4E96EA9CB5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44" t="7691" r="44784" b="7691"/>
          <a:stretch/>
        </p:blipFill>
        <p:spPr>
          <a:xfrm>
            <a:off x="695325" y="0"/>
            <a:ext cx="4596938" cy="6857999"/>
          </a:xfrm>
          <a:prstGeom prst="rect">
            <a:avLst/>
          </a:prstGeom>
        </p:spPr>
      </p:pic>
      <p:sp>
        <p:nvSpPr>
          <p:cNvPr id="10" name="椭圆 9">
            <a:extLst>
              <a:ext uri="{FF2B5EF4-FFF2-40B4-BE49-F238E27FC236}">
                <a16:creationId xmlns="" xmlns:a16="http://schemas.microsoft.com/office/drawing/2014/main" id="{315FE11E-EF85-476B-8123-DF2747535EF2}"/>
              </a:ext>
            </a:extLst>
          </p:cNvPr>
          <p:cNvSpPr/>
          <p:nvPr/>
        </p:nvSpPr>
        <p:spPr>
          <a:xfrm>
            <a:off x="6717864" y="567697"/>
            <a:ext cx="683172" cy="684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22143AA6-B71E-459D-83A2-C2253912C28B}"/>
              </a:ext>
            </a:extLst>
          </p:cNvPr>
          <p:cNvSpPr txBox="1"/>
          <p:nvPr/>
        </p:nvSpPr>
        <p:spPr>
          <a:xfrm>
            <a:off x="7560063" y="678864"/>
            <a:ext cx="4125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第一部分  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项目实施可行性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="" xmlns:a16="http://schemas.microsoft.com/office/drawing/2014/main" id="{F4243725-4E5B-40D1-88AB-FB1E9534FDFA}"/>
              </a:ext>
            </a:extLst>
          </p:cNvPr>
          <p:cNvSpPr/>
          <p:nvPr/>
        </p:nvSpPr>
        <p:spPr>
          <a:xfrm>
            <a:off x="6717864" y="2361991"/>
            <a:ext cx="683172" cy="684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="" xmlns:a16="http://schemas.microsoft.com/office/drawing/2014/main" id="{1ED3CD2B-22A5-43A0-ACC1-60C1FF41DA8F}"/>
              </a:ext>
            </a:extLst>
          </p:cNvPr>
          <p:cNvSpPr txBox="1"/>
          <p:nvPr/>
        </p:nvSpPr>
        <p:spPr>
          <a:xfrm>
            <a:off x="7560063" y="2473158"/>
            <a:ext cx="4293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 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产品内容策划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="" xmlns:a16="http://schemas.microsoft.com/office/drawing/2014/main" id="{141577A4-1DBB-4ECF-8042-48D4812DAD6D}"/>
              </a:ext>
            </a:extLst>
          </p:cNvPr>
          <p:cNvSpPr/>
          <p:nvPr/>
        </p:nvSpPr>
        <p:spPr>
          <a:xfrm>
            <a:off x="6717864" y="1456052"/>
            <a:ext cx="683172" cy="684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="" xmlns:a16="http://schemas.microsoft.com/office/drawing/2014/main" id="{1E23DD18-F347-4405-8FFB-905BE57F237F}"/>
              </a:ext>
            </a:extLst>
          </p:cNvPr>
          <p:cNvSpPr txBox="1"/>
          <p:nvPr/>
        </p:nvSpPr>
        <p:spPr>
          <a:xfrm>
            <a:off x="7560063" y="1567219"/>
            <a:ext cx="4293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第二部分  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产品定位及目标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68F947B8-56A7-4789-A2F5-FDF9EEC28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4999" y="6017260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椭圆 11">
            <a:extLst>
              <a:ext uri="{FF2B5EF4-FFF2-40B4-BE49-F238E27FC236}">
                <a16:creationId xmlns="" xmlns:a16="http://schemas.microsoft.com/office/drawing/2014/main" id="{F4243725-4E5B-40D1-88AB-FB1E9534FDFA}"/>
              </a:ext>
            </a:extLst>
          </p:cNvPr>
          <p:cNvSpPr/>
          <p:nvPr/>
        </p:nvSpPr>
        <p:spPr>
          <a:xfrm>
            <a:off x="6717864" y="3264591"/>
            <a:ext cx="683172" cy="684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4">
            <a:extLst>
              <a:ext uri="{FF2B5EF4-FFF2-40B4-BE49-F238E27FC236}">
                <a16:creationId xmlns="" xmlns:a16="http://schemas.microsoft.com/office/drawing/2014/main" id="{1ED3CD2B-22A5-43A0-ACC1-60C1FF41DA8F}"/>
              </a:ext>
            </a:extLst>
          </p:cNvPr>
          <p:cNvSpPr txBox="1"/>
          <p:nvPr/>
        </p:nvSpPr>
        <p:spPr>
          <a:xfrm>
            <a:off x="7560063" y="3375758"/>
            <a:ext cx="4293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第四部分  技术解决方案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="" xmlns:a16="http://schemas.microsoft.com/office/drawing/2014/main" id="{F4243725-4E5B-40D1-88AB-FB1E9534FDFA}"/>
              </a:ext>
            </a:extLst>
          </p:cNvPr>
          <p:cNvSpPr/>
          <p:nvPr/>
        </p:nvSpPr>
        <p:spPr>
          <a:xfrm>
            <a:off x="6717864" y="4158259"/>
            <a:ext cx="683172" cy="684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4">
            <a:extLst>
              <a:ext uri="{FF2B5EF4-FFF2-40B4-BE49-F238E27FC236}">
                <a16:creationId xmlns="" xmlns:a16="http://schemas.microsoft.com/office/drawing/2014/main" id="{1ED3CD2B-22A5-43A0-ACC1-60C1FF41DA8F}"/>
              </a:ext>
            </a:extLst>
          </p:cNvPr>
          <p:cNvSpPr txBox="1"/>
          <p:nvPr/>
        </p:nvSpPr>
        <p:spPr>
          <a:xfrm>
            <a:off x="7560061" y="4269426"/>
            <a:ext cx="4293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第五部分  推广计划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="" xmlns:a16="http://schemas.microsoft.com/office/drawing/2014/main" id="{F4243725-4E5B-40D1-88AB-FB1E9534FDFA}"/>
              </a:ext>
            </a:extLst>
          </p:cNvPr>
          <p:cNvSpPr/>
          <p:nvPr/>
        </p:nvSpPr>
        <p:spPr>
          <a:xfrm>
            <a:off x="6717864" y="5113486"/>
            <a:ext cx="683172" cy="684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14">
            <a:extLst>
              <a:ext uri="{FF2B5EF4-FFF2-40B4-BE49-F238E27FC236}">
                <a16:creationId xmlns="" xmlns:a16="http://schemas.microsoft.com/office/drawing/2014/main" id="{1ED3CD2B-22A5-43A0-ACC1-60C1FF41DA8F}"/>
              </a:ext>
            </a:extLst>
          </p:cNvPr>
          <p:cNvSpPr txBox="1"/>
          <p:nvPr/>
        </p:nvSpPr>
        <p:spPr>
          <a:xfrm>
            <a:off x="7560060" y="5224653"/>
            <a:ext cx="4293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第六部分  运营计划书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878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4" grpId="0" animBg="1"/>
      <p:bldP spid="15" grpId="0"/>
      <p:bldP spid="16" grpId="0" animBg="1"/>
      <p:bldP spid="17" grpId="0"/>
      <p:bldP spid="12" grpId="0" animBg="1"/>
      <p:bldP spid="13" grpId="0"/>
      <p:bldP spid="19" grpId="0" animBg="1"/>
      <p:bldP spid="20" grpId="0"/>
      <p:bldP spid="21" grpId="0" animBg="1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="" xmlns:a16="http://schemas.microsoft.com/office/drawing/2014/main" id="{CC9F56C5-6015-4EE5-B068-F8EDEF49C3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52" t="52563" r="7700" b="-1515"/>
          <a:stretch/>
        </p:blipFill>
        <p:spPr>
          <a:xfrm>
            <a:off x="-860953" y="1113984"/>
            <a:ext cx="13913902" cy="475103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="" xmlns:a16="http://schemas.microsoft.com/office/drawing/2014/main" id="{29FCB685-BD73-49DD-BA73-6B4E74760D9D}"/>
              </a:ext>
            </a:extLst>
          </p:cNvPr>
          <p:cNvSpPr/>
          <p:nvPr/>
        </p:nvSpPr>
        <p:spPr>
          <a:xfrm>
            <a:off x="0" y="1130531"/>
            <a:ext cx="12192000" cy="4596938"/>
          </a:xfrm>
          <a:prstGeom prst="rect">
            <a:avLst/>
          </a:prstGeom>
          <a:solidFill>
            <a:srgbClr val="193F6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68EC5FD4-190F-446F-8B96-694030C180C4}"/>
              </a:ext>
            </a:extLst>
          </p:cNvPr>
          <p:cNvSpPr/>
          <p:nvPr/>
        </p:nvSpPr>
        <p:spPr>
          <a:xfrm>
            <a:off x="0" y="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6C3F67A3-45BC-4145-AB9C-8E94782333F0}"/>
              </a:ext>
            </a:extLst>
          </p:cNvPr>
          <p:cNvSpPr/>
          <p:nvPr/>
        </p:nvSpPr>
        <p:spPr>
          <a:xfrm>
            <a:off x="0" y="6750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64E06CAC-4859-4BF3-BE76-B2AA8C7BFA5A}"/>
              </a:ext>
            </a:extLst>
          </p:cNvPr>
          <p:cNvSpPr txBox="1"/>
          <p:nvPr/>
        </p:nvSpPr>
        <p:spPr>
          <a:xfrm>
            <a:off x="5039358" y="2575612"/>
            <a:ext cx="2958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</a:rPr>
              <a:t>第一部分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3BCE310F-7D59-4EE4-BB81-ACC96ADC58B0}"/>
              </a:ext>
            </a:extLst>
          </p:cNvPr>
          <p:cNvSpPr txBox="1"/>
          <p:nvPr/>
        </p:nvSpPr>
        <p:spPr>
          <a:xfrm>
            <a:off x="5252290" y="3528601"/>
            <a:ext cx="5986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项目实施可行性</a:t>
            </a:r>
            <a:endParaRPr lang="zh-CN" altLang="en-US" sz="6000" dirty="0">
              <a:solidFill>
                <a:srgbClr val="FFFF00"/>
              </a:solidFill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="" xmlns:a16="http://schemas.microsoft.com/office/drawing/2014/main" id="{A7791EBA-1A90-45A4-B091-AF61D21532C1}"/>
              </a:ext>
            </a:extLst>
          </p:cNvPr>
          <p:cNvSpPr/>
          <p:nvPr/>
        </p:nvSpPr>
        <p:spPr>
          <a:xfrm>
            <a:off x="2962552" y="2421000"/>
            <a:ext cx="2016000" cy="2016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b="1" dirty="0"/>
              <a:t>1</a:t>
            </a:r>
            <a:endParaRPr lang="zh-CN" altLang="en-US" sz="12000" b="1" dirty="0"/>
          </a:p>
        </p:txBody>
      </p:sp>
      <p:pic>
        <p:nvPicPr>
          <p:cNvPr id="14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9C234CB6-49C9-48C6-B285-CFFFC96759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51" y="314667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6333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/>
      <p:bldP spid="12" grpId="0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F8738690-26E8-4577-9AAE-97F34CFA48B1}"/>
              </a:ext>
            </a:extLst>
          </p:cNvPr>
          <p:cNvSpPr txBox="1"/>
          <p:nvPr/>
        </p:nvSpPr>
        <p:spPr>
          <a:xfrm>
            <a:off x="3665052" y="836819"/>
            <a:ext cx="42986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spc="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项目实施</a:t>
            </a:r>
            <a:r>
              <a:rPr lang="zh-CN" altLang="en-US" sz="3200" b="1" spc="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="" xmlns:a16="http://schemas.microsoft.com/office/drawing/2014/main" id="{5BC39020-5208-44FA-B72A-69B290F6CE7E}"/>
              </a:ext>
            </a:extLst>
          </p:cNvPr>
          <p:cNvSpPr txBox="1"/>
          <p:nvPr/>
        </p:nvSpPr>
        <p:spPr>
          <a:xfrm>
            <a:off x="1278162" y="1554929"/>
            <a:ext cx="963567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背景</a:t>
            </a:r>
            <a:endParaRPr lang="en-US" altLang="zh-CN" sz="24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随着社会发展，越来越多人关注环保，关注低碳，关注再次利用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 smtClean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互连网提供了丰富的平台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市场分析</a:t>
            </a:r>
            <a:endParaRPr lang="en-US" altLang="zh-CN" sz="24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需求客观条件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新书价格高，教辅类书使用时间短，二手书备受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青睐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2.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供给客观条件</a:t>
            </a:r>
            <a:endParaRPr lang="en-US" altLang="zh-CN" sz="2400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宿舍空间有限，转卖是闲置书的第一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”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出路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”</a:t>
            </a:r>
          </a:p>
          <a:p>
            <a:pPr marL="285750" indent="-285750">
              <a:buFont typeface="Wingdings" pitchFamily="2" charset="2"/>
              <a:buChar char="l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学生党经济拮据，能赚一点是</a:t>
            </a:r>
            <a:r>
              <a:rPr lang="zh-CN" altLang="en-US" dirty="0" smtClean="0">
                <a:latin typeface="宋体" panose="02010600030101010101" pitchFamily="2" charset="-122"/>
                <a:ea typeface="宋体" panose="02010600030101010101" pitchFamily="2" charset="-122"/>
              </a:rPr>
              <a:t>一点</a:t>
            </a:r>
            <a:endParaRPr lang="en-US" altLang="zh-CN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Wingdings" pitchFamily="2" charset="2"/>
              <a:buChar char="l"/>
            </a:pP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400" b="1" dirty="0" smtClean="0">
                <a:latin typeface="宋体" panose="02010600030101010101" pitchFamily="2" charset="-122"/>
                <a:ea typeface="宋体" panose="02010600030101010101" pitchFamily="2" charset="-122"/>
              </a:rPr>
              <a:t>行业分析</a:t>
            </a:r>
            <a:endParaRPr lang="en-US" altLang="zh-CN" sz="2400" b="1" dirty="0" smtClean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二手交易市场（如咸鱼）像雨后春笋般涌现，但相较于价格低廉的二手书，昂贵的运费让人望而却步，网购二手书质量难以保证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42F73BF9-16B6-42D4-BCB9-576FBE3EAC77}"/>
              </a:ext>
            </a:extLst>
          </p:cNvPr>
          <p:cNvSpPr/>
          <p:nvPr/>
        </p:nvSpPr>
        <p:spPr>
          <a:xfrm>
            <a:off x="0" y="6750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D6342174-4155-455C-BD86-A0AC0B5D0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4999" y="6017260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8796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018B13A0-8C31-4E04-8C1D-5CD046B2FF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52" t="52563" r="7700" b="-1515"/>
          <a:stretch/>
        </p:blipFill>
        <p:spPr>
          <a:xfrm>
            <a:off x="-860953" y="1113984"/>
            <a:ext cx="13913902" cy="475103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78FC9D84-613D-47AC-A5CD-BDC675DC3A9B}"/>
              </a:ext>
            </a:extLst>
          </p:cNvPr>
          <p:cNvSpPr/>
          <p:nvPr/>
        </p:nvSpPr>
        <p:spPr>
          <a:xfrm>
            <a:off x="0" y="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1505697F-4FD9-48FC-800C-9AFA14CBCA65}"/>
              </a:ext>
            </a:extLst>
          </p:cNvPr>
          <p:cNvSpPr/>
          <p:nvPr/>
        </p:nvSpPr>
        <p:spPr>
          <a:xfrm>
            <a:off x="0" y="6750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7260ED52-5C0F-40F0-9A8F-E61EA88AA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805" y="322132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="" xmlns:a16="http://schemas.microsoft.com/office/drawing/2014/main" id="{9CE61447-8AAE-4061-A3E0-DCB72A2D7B8D}"/>
              </a:ext>
            </a:extLst>
          </p:cNvPr>
          <p:cNvSpPr/>
          <p:nvPr/>
        </p:nvSpPr>
        <p:spPr>
          <a:xfrm>
            <a:off x="0" y="1113984"/>
            <a:ext cx="12192000" cy="4596938"/>
          </a:xfrm>
          <a:prstGeom prst="rect">
            <a:avLst/>
          </a:prstGeom>
          <a:solidFill>
            <a:srgbClr val="193F6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B5584DBB-087B-49F7-BD57-91BEC92E4040}"/>
              </a:ext>
            </a:extLst>
          </p:cNvPr>
          <p:cNvSpPr/>
          <p:nvPr/>
        </p:nvSpPr>
        <p:spPr>
          <a:xfrm>
            <a:off x="2962552" y="2421000"/>
            <a:ext cx="2016000" cy="2016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b="1" dirty="0"/>
              <a:t>2</a:t>
            </a:r>
            <a:endParaRPr lang="zh-CN" altLang="en-US" sz="12000" b="1" dirty="0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D58D8466-1AD5-4481-B75B-7D8E58090EA0}"/>
              </a:ext>
            </a:extLst>
          </p:cNvPr>
          <p:cNvSpPr txBox="1"/>
          <p:nvPr/>
        </p:nvSpPr>
        <p:spPr>
          <a:xfrm>
            <a:off x="5039358" y="2575612"/>
            <a:ext cx="2958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</a:rPr>
              <a:t>第二部分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EEB956A7-A781-4C8D-B78E-43B18D6865BC}"/>
              </a:ext>
            </a:extLst>
          </p:cNvPr>
          <p:cNvSpPr txBox="1"/>
          <p:nvPr/>
        </p:nvSpPr>
        <p:spPr>
          <a:xfrm>
            <a:off x="4978552" y="3581596"/>
            <a:ext cx="6155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rgbClr val="00B050"/>
                </a:solidFill>
              </a:rPr>
              <a:t>产品定位及目标</a:t>
            </a:r>
            <a:endParaRPr lang="zh-CN" altLang="en-US" sz="5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765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250"/>
                            </p:stCondLst>
                            <p:childTnLst>
                              <p:par>
                                <p:cTn id="1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88B4D08A-9B27-489B-B04E-A0AEB2533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670" y="102092"/>
            <a:ext cx="6933461" cy="1325563"/>
          </a:xfrm>
        </p:spPr>
        <p:txBody>
          <a:bodyPr/>
          <a:lstStyle/>
          <a:p>
            <a:r>
              <a:rPr lang="en-US" altLang="zh-CN" sz="44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</a:t>
            </a:r>
            <a:r>
              <a:rPr lang="zh-CN" altLang="en-US" sz="4400" b="1" dirty="0" smtClean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产品定位及目标</a:t>
            </a:r>
            <a:r>
              <a:rPr lang="zh-CN" altLang="en-US" sz="4400" dirty="0">
                <a:solidFill>
                  <a:srgbClr val="00B050"/>
                </a:solidFill>
              </a:rPr>
              <a:t/>
            </a:r>
            <a:br>
              <a:rPr lang="zh-CN" altLang="en-US" sz="4400" dirty="0">
                <a:solidFill>
                  <a:srgbClr val="00B050"/>
                </a:solidFill>
              </a:rPr>
            </a:b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475D2FCD-AAC0-489E-B9E6-0BCC83F2C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9709"/>
            <a:ext cx="10515600" cy="57482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/>
              <a:t>1.App</a:t>
            </a:r>
            <a:r>
              <a:rPr lang="zh-CN" altLang="en-US" sz="2400" dirty="0" smtClean="0"/>
              <a:t>定位</a:t>
            </a:r>
            <a:r>
              <a:rPr lang="en-US" altLang="zh-CN" sz="1800" dirty="0"/>
              <a:t/>
            </a:r>
            <a:br>
              <a:rPr lang="en-US" altLang="zh-CN" sz="1800" dirty="0"/>
            </a:b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建立高校二手书交易系统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，并创建对应数据库系统，帮助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校内学生便捷地进行二手书交易。主要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有建立用户数据库、平台数基数据库，发布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、搜索二手书，聊天功能，提倡面交。</a:t>
            </a:r>
            <a:r>
              <a:rPr lang="en-US" altLang="zh-CN" sz="24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/>
            </a:r>
            <a:br>
              <a:rPr lang="en-US" altLang="zh-CN" sz="24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en-US" altLang="zh-CN" sz="2400" b="0" i="0" u="none" strike="noStrike" dirty="0" smtClean="0"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/>
            </a:r>
            <a:b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2400" dirty="0"/>
              <a:t>2.</a:t>
            </a:r>
            <a:r>
              <a:rPr lang="zh-CN" altLang="en-US" sz="2400" dirty="0"/>
              <a:t>用户群分析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1800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面向用户主要是在校学生以及毕业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校友，保证书源可靠。</a:t>
            </a:r>
            <a:r>
              <a:rPr lang="zh-CN" altLang="en-US" sz="24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因为校内每届学生使用的书籍大体相同，高年级可以把用过的教辅书等低价卖给低年级，书上的笔记也算是一种“福利”，算是知识的传承和朋辈教育。</a:t>
            </a:r>
            <a: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/>
            </a:r>
            <a:b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endParaRPr lang="zh-CN" altLang="en-US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7234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ED7369CA-AF8E-4F3D-8DB8-6DDF87574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52" t="52563" r="7700" b="-1515"/>
          <a:stretch/>
        </p:blipFill>
        <p:spPr>
          <a:xfrm>
            <a:off x="-860953" y="1113984"/>
            <a:ext cx="13913902" cy="4751038"/>
          </a:xfrm>
          <a:prstGeom prst="rect">
            <a:avLst/>
          </a:prstGeom>
        </p:spPr>
      </p:pic>
      <p:pic>
        <p:nvPicPr>
          <p:cNvPr id="5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CD548C1A-ACC2-4FD5-A35B-369453E0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51" y="314667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="" xmlns:a16="http://schemas.microsoft.com/office/drawing/2014/main" id="{8305C490-CBAE-430E-84B7-87F46AC8082E}"/>
              </a:ext>
            </a:extLst>
          </p:cNvPr>
          <p:cNvSpPr/>
          <p:nvPr/>
        </p:nvSpPr>
        <p:spPr>
          <a:xfrm>
            <a:off x="0" y="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376054F0-3719-4FD5-85E3-FF64A6A1D0F2}"/>
              </a:ext>
            </a:extLst>
          </p:cNvPr>
          <p:cNvSpPr/>
          <p:nvPr/>
        </p:nvSpPr>
        <p:spPr>
          <a:xfrm>
            <a:off x="0" y="6750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98E34D59-0705-49D2-A0BE-26555D3D6606}"/>
              </a:ext>
            </a:extLst>
          </p:cNvPr>
          <p:cNvSpPr/>
          <p:nvPr/>
        </p:nvSpPr>
        <p:spPr>
          <a:xfrm>
            <a:off x="-2" y="1207766"/>
            <a:ext cx="12192000" cy="4596938"/>
          </a:xfrm>
          <a:prstGeom prst="rect">
            <a:avLst/>
          </a:prstGeom>
          <a:solidFill>
            <a:srgbClr val="193F6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9AFF3335-28AC-4F09-BDF6-BBD3B0B84F63}"/>
              </a:ext>
            </a:extLst>
          </p:cNvPr>
          <p:cNvSpPr/>
          <p:nvPr/>
        </p:nvSpPr>
        <p:spPr>
          <a:xfrm>
            <a:off x="2962552" y="2421000"/>
            <a:ext cx="2016000" cy="2016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b="1" dirty="0"/>
              <a:t>3</a:t>
            </a:r>
            <a:endParaRPr lang="zh-CN" altLang="en-US" sz="12000" b="1" dirty="0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5AC63D41-1E87-49CC-9052-43365F8AAF93}"/>
              </a:ext>
            </a:extLst>
          </p:cNvPr>
          <p:cNvSpPr txBox="1"/>
          <p:nvPr/>
        </p:nvSpPr>
        <p:spPr>
          <a:xfrm>
            <a:off x="5039358" y="2575612"/>
            <a:ext cx="2958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</a:rPr>
              <a:t>第三部分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B79C84CA-3506-471F-8AE2-1564F8621995}"/>
              </a:ext>
            </a:extLst>
          </p:cNvPr>
          <p:cNvSpPr txBox="1"/>
          <p:nvPr/>
        </p:nvSpPr>
        <p:spPr>
          <a:xfrm>
            <a:off x="5039358" y="3653042"/>
            <a:ext cx="5521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 smtClean="0">
                <a:solidFill>
                  <a:srgbClr val="00B0F0"/>
                </a:solidFill>
              </a:rPr>
              <a:t>产品内容策划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28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250"/>
                            </p:stCondLst>
                            <p:childTnLst>
                              <p:par>
                                <p:cTn id="1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1CC10540-6834-47E3-A3CC-B163EC647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158" y="480733"/>
            <a:ext cx="7800109" cy="840221"/>
          </a:xfrm>
        </p:spPr>
        <p:txBody>
          <a:bodyPr>
            <a:normAutofit fontScale="90000"/>
          </a:bodyPr>
          <a:lstStyle/>
          <a:p>
            <a:r>
              <a:rPr lang="zh-CN" altLang="en-US" b="1" dirty="0"/>
              <a:t>                     </a:t>
            </a:r>
            <a:r>
              <a:rPr lang="zh-CN" altLang="en-US" sz="44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产品内容策划</a:t>
            </a:r>
            <a:r>
              <a:rPr lang="zh-CN" altLang="en-US" sz="4400" dirty="0">
                <a:solidFill>
                  <a:srgbClr val="00B0F0"/>
                </a:solidFill>
              </a:rPr>
              <a:t/>
            </a:r>
            <a:br>
              <a:rPr lang="zh-CN" altLang="en-US" sz="4400" dirty="0">
                <a:solidFill>
                  <a:srgbClr val="00B0F0"/>
                </a:solidFill>
              </a:rPr>
            </a:b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0E9E5C13-4A18-4E76-898F-4888CE284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5589" y="1196667"/>
            <a:ext cx="10910455" cy="56200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1.</a:t>
            </a:r>
            <a:r>
              <a:rPr lang="zh-CN" altLang="en-US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应用流程规划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sz="1800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en-US" altLang="zh-CN" sz="1800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en-US" sz="1800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卖书流程 用户创建商品项目</a:t>
            </a:r>
            <a:r>
              <a:rPr lang="en-US" altLang="zh-CN" sz="1800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-&gt;</a:t>
            </a:r>
            <a:r>
              <a:rPr lang="zh-CN" altLang="en-US" sz="1800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用户填写商品详情饼发布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商品</a:t>
            </a:r>
            <a:endParaRPr lang="en-US" altLang="zh-CN" sz="1800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b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买书流程 用户浏览商品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-&gt;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点击商品链接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-&gt;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向发布者发送购买意向</a:t>
            </a:r>
            <a:endParaRPr lang="en-US" altLang="zh-CN" sz="1800" dirty="0" smtClean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搜索功能 用户可以通过关键词搜索相关商品</a:t>
            </a:r>
            <a:endParaRPr lang="en-US" altLang="zh-CN" sz="1800" dirty="0" smtClean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d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聊天功能 购买者可以私聊卖家，约定交易方式</a:t>
            </a:r>
            <a:endParaRPr lang="en-US" altLang="zh-CN" sz="1800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    e.</a:t>
            </a:r>
            <a:r>
              <a:rPr lang="zh-CN" altLang="en-US" sz="1800" dirty="0" smtClean="0">
                <a:latin typeface="宋体" panose="02010600030101010101" pitchFamily="2" charset="-122"/>
                <a:ea typeface="宋体" panose="02010600030101010101" pitchFamily="2" charset="-122"/>
              </a:rPr>
              <a:t>个人主页功能 用户可以查看卖家个人主页，了解卖家个人信息，交易记录</a:t>
            </a:r>
            <a: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/>
            </a:r>
            <a:b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1800" b="0" i="0" u="none" strike="noStrike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en-US" altLang="zh-CN" sz="1800" b="0" i="0" u="none" strike="noStrike" dirty="0" smtClean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en-US" sz="1800" b="0" i="0" u="none" strike="noStrike" dirty="0" smtClean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sz="1800" b="0" i="0" u="none" strike="noStrike" dirty="0" smtClean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设计与测试</a:t>
            </a:r>
            <a:endParaRPr lang="en-US" altLang="zh-CN" sz="1800" b="0" i="0" u="none" strike="noStrike" dirty="0" smtClean="0">
              <a:solidFill>
                <a:srgbClr val="333333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设计规范</a:t>
            </a:r>
            <a:endParaRPr lang="en-US" altLang="zh-CN" sz="1800" b="0" i="0" u="none" strike="noStrike" dirty="0" smtClean="0">
              <a:solidFill>
                <a:srgbClr val="333333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a.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尽量降低耦合度</a:t>
            </a:r>
            <a:endParaRPr lang="en-US" altLang="zh-CN" sz="1800" dirty="0" smtClean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b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按照功能分模块完成</a:t>
            </a:r>
            <a:endParaRPr lang="en-US" altLang="zh-CN" sz="1800" dirty="0" smtClean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测试规范</a:t>
            </a:r>
            <a:endParaRPr lang="en-US" altLang="zh-CN" sz="1800" dirty="0" smtClean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</a:t>
            </a:r>
          </a:p>
          <a:p>
            <a:pPr marL="0" indent="0">
              <a:buNone/>
            </a:pP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3.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开发日程表</a:t>
            </a:r>
            <a:endParaRPr lang="en-US" altLang="zh-CN" sz="1800" dirty="0" smtClean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r>
              <a:rPr lang="en-US" altLang="zh-CN" sz="1800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采用迭代式开发，第</a:t>
            </a:r>
            <a:r>
              <a:rPr lang="en-US" altLang="zh-CN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11</a:t>
            </a:r>
            <a:r>
              <a:rPr lang="zh-CN" altLang="en-US" sz="1800" dirty="0" smtClean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周前完成发布、搜索功能，后续完成聊天，登录，认证等其他功能</a:t>
            </a:r>
            <a:endParaRPr lang="zh-CN" altLang="en-US" sz="18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3768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ED7369CA-AF8E-4F3D-8DB8-6DDF87574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52" t="52563" r="7700" b="-1515"/>
          <a:stretch/>
        </p:blipFill>
        <p:spPr>
          <a:xfrm>
            <a:off x="-860953" y="1113984"/>
            <a:ext cx="13913902" cy="4751038"/>
          </a:xfrm>
          <a:prstGeom prst="rect">
            <a:avLst/>
          </a:prstGeom>
        </p:spPr>
      </p:pic>
      <p:pic>
        <p:nvPicPr>
          <p:cNvPr id="5" name="Picture 2" descr="C:\Users\HP\Desktop\校徽＋校名png\校徽＋校名 白边.png">
            <a:extLst>
              <a:ext uri="{FF2B5EF4-FFF2-40B4-BE49-F238E27FC236}">
                <a16:creationId xmlns="" xmlns:a16="http://schemas.microsoft.com/office/drawing/2014/main" id="{CD548C1A-ACC2-4FD5-A35B-369453E0A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51" y="314667"/>
            <a:ext cx="1947666" cy="645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="" xmlns:a16="http://schemas.microsoft.com/office/drawing/2014/main" id="{8305C490-CBAE-430E-84B7-87F46AC8082E}"/>
              </a:ext>
            </a:extLst>
          </p:cNvPr>
          <p:cNvSpPr/>
          <p:nvPr/>
        </p:nvSpPr>
        <p:spPr>
          <a:xfrm>
            <a:off x="0" y="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376054F0-3719-4FD5-85E3-FF64A6A1D0F2}"/>
              </a:ext>
            </a:extLst>
          </p:cNvPr>
          <p:cNvSpPr/>
          <p:nvPr/>
        </p:nvSpPr>
        <p:spPr>
          <a:xfrm>
            <a:off x="0" y="6750000"/>
            <a:ext cx="12192000" cy="108000"/>
          </a:xfrm>
          <a:prstGeom prst="rect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98E34D59-0705-49D2-A0BE-26555D3D6606}"/>
              </a:ext>
            </a:extLst>
          </p:cNvPr>
          <p:cNvSpPr/>
          <p:nvPr/>
        </p:nvSpPr>
        <p:spPr>
          <a:xfrm>
            <a:off x="-2" y="1207766"/>
            <a:ext cx="12192000" cy="4596938"/>
          </a:xfrm>
          <a:prstGeom prst="rect">
            <a:avLst/>
          </a:prstGeom>
          <a:solidFill>
            <a:srgbClr val="193F61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="" xmlns:a16="http://schemas.microsoft.com/office/drawing/2014/main" id="{9AFF3335-28AC-4F09-BDF6-BBD3B0B84F63}"/>
              </a:ext>
            </a:extLst>
          </p:cNvPr>
          <p:cNvSpPr/>
          <p:nvPr/>
        </p:nvSpPr>
        <p:spPr>
          <a:xfrm>
            <a:off x="2962552" y="2421000"/>
            <a:ext cx="2016000" cy="2016000"/>
          </a:xfrm>
          <a:prstGeom prst="ellipse">
            <a:avLst/>
          </a:prstGeom>
          <a:solidFill>
            <a:srgbClr val="C04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0" b="1" dirty="0"/>
              <a:t>4</a:t>
            </a:r>
            <a:endParaRPr lang="zh-CN" altLang="en-US" sz="12000" b="1" dirty="0"/>
          </a:p>
        </p:txBody>
      </p:sp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5AC63D41-1E87-49CC-9052-43365F8AAF93}"/>
              </a:ext>
            </a:extLst>
          </p:cNvPr>
          <p:cNvSpPr txBox="1"/>
          <p:nvPr/>
        </p:nvSpPr>
        <p:spPr>
          <a:xfrm>
            <a:off x="5039358" y="2575612"/>
            <a:ext cx="2958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solidFill>
                  <a:schemeClr val="bg1"/>
                </a:solidFill>
              </a:rPr>
              <a:t>第四部分</a:t>
            </a:r>
            <a:endParaRPr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B79C84CA-3506-471F-8AE2-1564F8621995}"/>
              </a:ext>
            </a:extLst>
          </p:cNvPr>
          <p:cNvSpPr txBox="1"/>
          <p:nvPr/>
        </p:nvSpPr>
        <p:spPr>
          <a:xfrm>
            <a:off x="5039358" y="3653042"/>
            <a:ext cx="55215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 smtClean="0">
                <a:solidFill>
                  <a:srgbClr val="00B0F0"/>
                </a:solidFill>
              </a:rPr>
              <a:t>技术解决方案</a:t>
            </a:r>
            <a:endParaRPr lang="zh-CN" altLang="en-US" sz="4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74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250"/>
                            </p:stCondLst>
                            <p:childTnLst>
                              <p:par>
                                <p:cTn id="1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5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258</Words>
  <Application>Microsoft Office PowerPoint</Application>
  <PresentationFormat>自定义</PresentationFormat>
  <Paragraphs>81</Paragraphs>
  <Slides>15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              产品定位及目标 </vt:lpstr>
      <vt:lpstr>PowerPoint 演示文稿</vt:lpstr>
      <vt:lpstr>                     产品内容策划 </vt:lpstr>
      <vt:lpstr>PowerPoint 演示文稿</vt:lpstr>
      <vt:lpstr>                     技术解决方案 </vt:lpstr>
      <vt:lpstr>PowerPoint 演示文稿</vt:lpstr>
      <vt:lpstr>                     推广计划 </vt:lpstr>
      <vt:lpstr>PowerPoint 演示文稿</vt:lpstr>
      <vt:lpstr>                     运营计划 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等娴 莫</dc:creator>
  <cp:lastModifiedBy>wujp</cp:lastModifiedBy>
  <cp:revision>57</cp:revision>
  <dcterms:created xsi:type="dcterms:W3CDTF">2019-04-02T05:15:42Z</dcterms:created>
  <dcterms:modified xsi:type="dcterms:W3CDTF">2020-10-22T16:51:13Z</dcterms:modified>
</cp:coreProperties>
</file>

<file path=docProps/thumbnail.jpeg>
</file>